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3" r:id="rId1"/>
  </p:sldMasterIdLst>
  <p:notesMasterIdLst>
    <p:notesMasterId r:id="rId21"/>
  </p:notesMasterIdLst>
  <p:sldIdLst>
    <p:sldId id="256" r:id="rId2"/>
    <p:sldId id="285" r:id="rId3"/>
    <p:sldId id="28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4" r:id="rId19"/>
    <p:sldId id="275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CC"/>
    <a:srgbClr val="FFFF66"/>
    <a:srgbClr val="99FF33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sr-Latn-CS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sr-Latn-CS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text styles</a:t>
            </a:r>
          </a:p>
          <a:p>
            <a:pPr lvl="1"/>
            <a:r>
              <a:rPr lang="sr-Latn-CS" smtClean="0"/>
              <a:t>Second level</a:t>
            </a:r>
          </a:p>
          <a:p>
            <a:pPr lvl="2"/>
            <a:r>
              <a:rPr lang="sr-Latn-CS" smtClean="0"/>
              <a:t>Third level</a:t>
            </a:r>
          </a:p>
          <a:p>
            <a:pPr lvl="3"/>
            <a:r>
              <a:rPr lang="sr-Latn-CS" smtClean="0"/>
              <a:t>Fourth level</a:t>
            </a:r>
          </a:p>
          <a:p>
            <a:pPr lvl="4"/>
            <a:r>
              <a:rPr lang="sr-Latn-CS" smtClean="0"/>
              <a:t>Fifth level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sr-Latn-CS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23C1C9C3-F17C-4173-9F74-E0A5B1C4C3DB}" type="slidenum">
              <a:rPr lang="sr-Latn-CS"/>
              <a:pPr/>
              <a:t>‹#›</a:t>
            </a:fld>
            <a:endParaRPr lang="sr-Latn-C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F331D-6BA4-463D-9FAB-529FDA21BA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026EF-FC68-464E-B386-E518347F75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B96B1-C3E8-4F14-B580-4110B34803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97D95-C772-43EA-B6AA-A76E528EF7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34480-E268-4FA1-B467-8E6D6F3A53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5FC13-EEF2-4868-BD3C-F31E6F2DF4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454CD-0682-4D9E-9190-4F973C76F6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9DF7F-DD69-4AFF-B055-759CB4B50E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4F5D5-8B8E-41A1-8C71-F50339BD54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6642A-DFA1-4F94-99C0-9CC1630A2E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AF410-A8E9-4F4B-90DE-9850EB9D02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B73605-19B7-4353-ACEF-2857298D9B7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pPr algn="ctr"/>
            <a:r>
              <a:rPr lang="sr-Cyrl-CS" sz="4000" dirty="0">
                <a:solidFill>
                  <a:srgbClr val="002060"/>
                </a:solidFill>
              </a:rPr>
              <a:t>ШТА ЈЕ </a:t>
            </a:r>
            <a:r>
              <a:rPr lang="sr-Cyrl-CS" sz="4000" dirty="0" smtClean="0">
                <a:solidFill>
                  <a:srgbClr val="002060"/>
                </a:solidFill>
              </a:rPr>
              <a:t>РАЗВОЈНА ПСИХОЛОГИЈА</a:t>
            </a:r>
            <a:endParaRPr lang="en-US" sz="4000" dirty="0">
              <a:solidFill>
                <a:srgbClr val="002060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810000"/>
            <a:ext cx="7772400" cy="762000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 fontScale="92500"/>
          </a:bodyPr>
          <a:lstStyle/>
          <a:p>
            <a:pPr algn="ctr">
              <a:lnSpc>
                <a:spcPct val="90000"/>
              </a:lnSpc>
            </a:pPr>
            <a:r>
              <a:rPr lang="sr-Cyrl-CS" sz="2800" dirty="0" smtClean="0">
                <a:solidFill>
                  <a:srgbClr val="002060"/>
                </a:solidFill>
              </a:rPr>
              <a:t>Предмет </a:t>
            </a:r>
            <a:r>
              <a:rPr lang="sr-Cyrl-CS" sz="2800" dirty="0">
                <a:solidFill>
                  <a:srgbClr val="002060"/>
                </a:solidFill>
              </a:rPr>
              <a:t>и историјат развоја </a:t>
            </a:r>
            <a:r>
              <a:rPr lang="sr-Cyrl-CS" sz="2800" dirty="0" smtClean="0">
                <a:solidFill>
                  <a:srgbClr val="002060"/>
                </a:solidFill>
              </a:rPr>
              <a:t>Развојне психологије</a:t>
            </a:r>
            <a:endParaRPr lang="sr-Cyrl-CS" sz="2800" dirty="0">
              <a:solidFill>
                <a:srgbClr val="002060"/>
              </a:solidFill>
            </a:endParaRPr>
          </a:p>
          <a:p>
            <a:pPr algn="l">
              <a:lnSpc>
                <a:spcPct val="90000"/>
              </a:lnSpc>
            </a:pPr>
            <a:endParaRPr lang="sr-Cyrl-CS" sz="2800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fld id="{7EE61252-CE9F-4B65-89A2-A04DE5DC1D9C}" type="slidenum">
              <a:rPr lang="en-US"/>
              <a:pPr/>
              <a:t>1</a:t>
            </a:fld>
            <a:endParaRPr lang="en-US"/>
          </a:p>
        </p:txBody>
      </p:sp>
      <p:pic>
        <p:nvPicPr>
          <p:cNvPr id="2052" name="Picture 4" descr="20090329Rod_soc_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533400"/>
            <a:ext cx="1854200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r-Cyrl-CS"/>
              <a:t>Историјат односа према деци и младима (4)</a:t>
            </a:r>
            <a:endParaRPr 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1">
              <a:lnSpc>
                <a:spcPct val="90000"/>
              </a:lnSpc>
            </a:pPr>
            <a:endParaRPr lang="sr-Cyrl-CS" sz="2000" dirty="0"/>
          </a:p>
          <a:p>
            <a:pPr lvl="1">
              <a:lnSpc>
                <a:spcPct val="90000"/>
              </a:lnSpc>
            </a:pPr>
            <a:r>
              <a:rPr lang="sr-Cyrl-CS" sz="2400" dirty="0">
                <a:solidFill>
                  <a:srgbClr val="0070C0"/>
                </a:solidFill>
              </a:rPr>
              <a:t>Јан Коменски </a:t>
            </a:r>
            <a:r>
              <a:rPr lang="sr-Cyrl-CS" sz="2400" dirty="0"/>
              <a:t>(</a:t>
            </a:r>
            <a:r>
              <a:rPr lang="en-US" sz="2400" dirty="0"/>
              <a:t>XVII</a:t>
            </a:r>
            <a:r>
              <a:rPr lang="sr-Cyrl-CS" sz="2400" dirty="0"/>
              <a:t>), објавио је прву илустровану књигу за децу – </a:t>
            </a:r>
            <a:r>
              <a:rPr lang="sr-Cyrl-CS" sz="2400" i="1" dirty="0"/>
              <a:t>Свет у сликама</a:t>
            </a:r>
          </a:p>
          <a:p>
            <a:pPr lvl="1">
              <a:lnSpc>
                <a:spcPct val="90000"/>
              </a:lnSpc>
            </a:pPr>
            <a:r>
              <a:rPr lang="sr-Cyrl-CS" sz="2400" dirty="0">
                <a:solidFill>
                  <a:srgbClr val="0070C0"/>
                </a:solidFill>
              </a:rPr>
              <a:t>Жан Жак Русо </a:t>
            </a:r>
            <a:r>
              <a:rPr lang="sr-Cyrl-CS" sz="2400" dirty="0"/>
              <a:t>(1712-1778), значајан за историју дечје психологије, утицао на савремену педагогију и психологију (систем Самерхила, Масловљева хуманистичка психологија); </a:t>
            </a:r>
          </a:p>
          <a:p>
            <a:pPr lvl="2">
              <a:lnSpc>
                <a:spcPct val="90000"/>
              </a:lnSpc>
            </a:pPr>
            <a:r>
              <a:rPr lang="sr-Cyrl-CS" sz="2400" dirty="0"/>
              <a:t>Имао и неке екстремне идеје о природном одрастању</a:t>
            </a:r>
          </a:p>
          <a:p>
            <a:pPr lvl="1">
              <a:lnSpc>
                <a:spcPct val="90000"/>
              </a:lnSpc>
            </a:pPr>
            <a:r>
              <a:rPr lang="sr-Cyrl-CS" sz="2400" dirty="0">
                <a:solidFill>
                  <a:srgbClr val="0070C0"/>
                </a:solidFill>
              </a:rPr>
              <a:t>Песталоци</a:t>
            </a:r>
            <a:r>
              <a:rPr lang="sr-Cyrl-CS" sz="2400" dirty="0"/>
              <a:t> - први водио и оставио писмене белешке о развоју свог сина (први покушај примене биографске методе у изучавању деце)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sr-Cyrl-CS" sz="2000" dirty="0"/>
              <a:t> </a:t>
            </a:r>
            <a:endParaRPr lang="en-US" sz="20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CD2EC-19AD-46D6-AB0E-B311AE22901B}" type="slidenum">
              <a:rPr lang="en-US"/>
              <a:pPr/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r-Cyrl-CS" sz="4000" dirty="0"/>
              <a:t>Биографске студије детета – </a:t>
            </a:r>
            <a:r>
              <a:rPr lang="sr-Cyrl-CS" sz="3200" dirty="0"/>
              <a:t>почеци настајања научног периода у </a:t>
            </a:r>
            <a:r>
              <a:rPr lang="sr-Cyrl-CS" sz="3200" dirty="0" smtClean="0"/>
              <a:t>Развојној психологији</a:t>
            </a:r>
            <a:endParaRPr lang="en-US" sz="3200" dirty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sr-Cyrl-CS" sz="2400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</a:pPr>
            <a:r>
              <a:rPr lang="sr-Cyrl-CS" sz="2400" dirty="0" smtClean="0">
                <a:solidFill>
                  <a:schemeClr val="tx2"/>
                </a:solidFill>
              </a:rPr>
              <a:t>Прва </a:t>
            </a:r>
            <a:r>
              <a:rPr lang="sr-Cyrl-CS" sz="2400" dirty="0">
                <a:solidFill>
                  <a:schemeClr val="tx2"/>
                </a:solidFill>
              </a:rPr>
              <a:t>исцрпнија биографска студија</a:t>
            </a:r>
            <a:r>
              <a:rPr lang="sr-Cyrl-CS" sz="2400" dirty="0"/>
              <a:t> – </a:t>
            </a:r>
            <a:r>
              <a:rPr lang="sr-Cyrl-CS" sz="2400" b="1" i="1" dirty="0" smtClean="0">
                <a:solidFill>
                  <a:srgbClr val="0070C0"/>
                </a:solidFill>
              </a:rPr>
              <a:t>Посматрање </a:t>
            </a:r>
            <a:r>
              <a:rPr lang="sr-Cyrl-CS" sz="2400" b="1" i="1" dirty="0">
                <a:solidFill>
                  <a:srgbClr val="0070C0"/>
                </a:solidFill>
              </a:rPr>
              <a:t>развоја душевних способности код </a:t>
            </a:r>
            <a:r>
              <a:rPr lang="sr-Cyrl-CS" sz="2400" b="1" i="1" dirty="0" smtClean="0">
                <a:solidFill>
                  <a:srgbClr val="0070C0"/>
                </a:solidFill>
              </a:rPr>
              <a:t>деце</a:t>
            </a:r>
            <a:r>
              <a:rPr lang="sr-Cyrl-CS" sz="2400" b="1" i="1" dirty="0" smtClean="0"/>
              <a:t> </a:t>
            </a:r>
            <a:r>
              <a:rPr lang="sr-Cyrl-CS" sz="2400" dirty="0"/>
              <a:t>(</a:t>
            </a:r>
            <a:r>
              <a:rPr lang="sr-Cyrl-CS" sz="2400" dirty="0">
                <a:solidFill>
                  <a:schemeClr val="tx2"/>
                </a:solidFill>
              </a:rPr>
              <a:t>Тидеман, 1787.</a:t>
            </a:r>
            <a:r>
              <a:rPr lang="sr-Cyrl-CS" sz="2400" dirty="0"/>
              <a:t>), често се сматра </a:t>
            </a:r>
            <a:r>
              <a:rPr lang="sr-Cyrl-CS" sz="2400" dirty="0">
                <a:solidFill>
                  <a:srgbClr val="0070C0"/>
                </a:solidFill>
              </a:rPr>
              <a:t>почетком </a:t>
            </a:r>
            <a:r>
              <a:rPr lang="sr-Cyrl-CS" sz="2400" dirty="0" smtClean="0">
                <a:solidFill>
                  <a:srgbClr val="0070C0"/>
                </a:solidFill>
              </a:rPr>
              <a:t>Развојне </a:t>
            </a:r>
            <a:r>
              <a:rPr lang="sr-Cyrl-CS" sz="2400" dirty="0">
                <a:solidFill>
                  <a:srgbClr val="0070C0"/>
                </a:solidFill>
              </a:rPr>
              <a:t>психологије као науке</a:t>
            </a:r>
          </a:p>
          <a:p>
            <a:pPr>
              <a:lnSpc>
                <a:spcPct val="90000"/>
              </a:lnSpc>
            </a:pPr>
            <a:r>
              <a:rPr lang="sr-Cyrl-CS" sz="2400" dirty="0">
                <a:solidFill>
                  <a:srgbClr val="7030A0"/>
                </a:solidFill>
              </a:rPr>
              <a:t>Чарлс Дарвин </a:t>
            </a:r>
            <a:r>
              <a:rPr lang="sr-Cyrl-CS" sz="2400" dirty="0"/>
              <a:t>је водио дневник о свом сину</a:t>
            </a:r>
          </a:p>
          <a:p>
            <a:pPr>
              <a:lnSpc>
                <a:spcPct val="90000"/>
              </a:lnSpc>
            </a:pPr>
            <a:r>
              <a:rPr lang="sr-Cyrl-CS" sz="2400" dirty="0"/>
              <a:t>Једна од првих научних, биографских студија је </a:t>
            </a:r>
            <a:r>
              <a:rPr lang="sr-Cyrl-CS" sz="2400" dirty="0">
                <a:solidFill>
                  <a:srgbClr val="7030A0"/>
                </a:solidFill>
              </a:rPr>
              <a:t>Прајерова студија </a:t>
            </a:r>
            <a:r>
              <a:rPr lang="sr-Cyrl-CS" sz="2400" dirty="0"/>
              <a:t>(1882) – </a:t>
            </a:r>
            <a:r>
              <a:rPr lang="sr-Cyrl-CS" sz="2400" i="1" dirty="0"/>
              <a:t>Душа детета</a:t>
            </a:r>
          </a:p>
          <a:p>
            <a:pPr>
              <a:lnSpc>
                <a:spcPct val="90000"/>
              </a:lnSpc>
            </a:pPr>
            <a:r>
              <a:rPr lang="sr-Cyrl-CS" sz="2400" dirty="0">
                <a:solidFill>
                  <a:srgbClr val="7030A0"/>
                </a:solidFill>
              </a:rPr>
              <a:t>Валентајн</a:t>
            </a:r>
            <a:r>
              <a:rPr lang="sr-Cyrl-CS" sz="2400" dirty="0"/>
              <a:t> (1942) – </a:t>
            </a:r>
            <a:r>
              <a:rPr lang="sr-Cyrl-CS" sz="2400" i="1" dirty="0"/>
              <a:t>Психологија раног детињства</a:t>
            </a:r>
            <a:r>
              <a:rPr lang="sr-Cyrl-CS" sz="2400" dirty="0"/>
              <a:t> – студија заснована на двадесетогодишњем посматрању његова три сина и две ћерке</a:t>
            </a:r>
            <a:endParaRPr lang="en-US" sz="24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76DF3-A6E0-4721-AD93-12B5515F2ADE}" type="slidenum">
              <a:rPr lang="en-US"/>
              <a:pPr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r-Cyrl-CS" dirty="0"/>
              <a:t>Даљи развој </a:t>
            </a:r>
            <a:r>
              <a:rPr lang="sr-Cyrl-CS" dirty="0" smtClean="0"/>
              <a:t>Развојне </a:t>
            </a:r>
            <a:r>
              <a:rPr lang="sr-Cyrl-CS" dirty="0"/>
              <a:t>психологије</a:t>
            </a:r>
            <a:endParaRPr lang="en-US" dirty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sr-Cyrl-C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A3A0D-C982-440C-A859-7E1EB722FDBA}" type="slidenum">
              <a:rPr lang="en-US"/>
              <a:pPr/>
              <a:t>12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04800" y="1447800"/>
            <a:ext cx="7391400" cy="5334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CS" sz="2400" dirty="0" smtClean="0">
                <a:solidFill>
                  <a:schemeClr val="bg1"/>
                </a:solidFill>
              </a:rPr>
              <a:t>Покрет за изучавање детета (Стенли Хол)</a:t>
            </a:r>
            <a:endParaRPr lang="sr-Cyrl-CS" sz="2400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62000" y="2895600"/>
            <a:ext cx="7391400" cy="5334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CS" sz="2400" dirty="0" smtClean="0">
                <a:solidFill>
                  <a:schemeClr val="bg1"/>
                </a:solidFill>
              </a:rPr>
              <a:t>Бихејвиористичка истраживања</a:t>
            </a:r>
            <a:endParaRPr lang="sr-Cyrl-CS" sz="2400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14400" y="3657600"/>
            <a:ext cx="7391400" cy="5334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CS" sz="2400" dirty="0" smtClean="0">
                <a:solidFill>
                  <a:schemeClr val="bg1"/>
                </a:solidFill>
              </a:rPr>
              <a:t>Утицај психоанализе</a:t>
            </a:r>
            <a:endParaRPr lang="sr-Cyrl-CS" sz="2400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33400" y="4419600"/>
            <a:ext cx="7391400" cy="5334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CS" sz="2400" dirty="0" smtClean="0">
                <a:solidFill>
                  <a:schemeClr val="bg1"/>
                </a:solidFill>
              </a:rPr>
              <a:t>Покрет за изучавање детета (Стенли Хол)</a:t>
            </a:r>
            <a:endParaRPr lang="sr-Cyrl-CS" sz="240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04800" y="5105400"/>
            <a:ext cx="7391400" cy="5334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CS" sz="2400" dirty="0" smtClean="0">
                <a:solidFill>
                  <a:schemeClr val="bg1"/>
                </a:solidFill>
              </a:rPr>
              <a:t>Изучавање когнитивног развоја деце</a:t>
            </a:r>
            <a:endParaRPr lang="sr-Cyrl-CS" sz="2400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28600" y="5791200"/>
            <a:ext cx="7391400" cy="5334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CS" sz="2400" dirty="0" smtClean="0">
                <a:solidFill>
                  <a:schemeClr val="bg1"/>
                </a:solidFill>
              </a:rPr>
              <a:t>Еколошка дечја психологија (Бронфербренер)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09600" y="2133600"/>
            <a:ext cx="7391400" cy="5334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CS" sz="2400" dirty="0" smtClean="0">
                <a:solidFill>
                  <a:schemeClr val="bg1"/>
                </a:solidFill>
              </a:rPr>
              <a:t>Алфред Бине и ментално тестирање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CS" dirty="0">
                <a:solidFill>
                  <a:srgbClr val="002060"/>
                </a:solidFill>
              </a:rPr>
              <a:t>Покрет за изучавање детета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sr-Cyrl-CS" sz="2800" dirty="0">
                <a:solidFill>
                  <a:srgbClr val="0070C0"/>
                </a:solidFill>
              </a:rPr>
              <a:t>Стенли Хол </a:t>
            </a:r>
            <a:r>
              <a:rPr lang="sr-Cyrl-CS" sz="2800" dirty="0"/>
              <a:t>у САД основао Национални институт за проучавање детета (психолошка лабораторија) и часопис за дечју психологију</a:t>
            </a:r>
          </a:p>
          <a:p>
            <a:pPr>
              <a:lnSpc>
                <a:spcPct val="80000"/>
              </a:lnSpc>
            </a:pPr>
            <a:r>
              <a:rPr lang="sr-Cyrl-CS" sz="2800" dirty="0"/>
              <a:t>Аутор </a:t>
            </a:r>
            <a:r>
              <a:rPr lang="sr-Cyrl-CS" sz="2800" b="1" i="1" dirty="0">
                <a:solidFill>
                  <a:srgbClr val="0070C0"/>
                </a:solidFill>
              </a:rPr>
              <a:t>рекапитулационе теорије</a:t>
            </a:r>
          </a:p>
          <a:p>
            <a:pPr>
              <a:lnSpc>
                <a:spcPct val="80000"/>
              </a:lnSpc>
            </a:pPr>
            <a:r>
              <a:rPr lang="sr-Cyrl-CS" sz="2800" dirty="0"/>
              <a:t>Методолошки допринос (упитник и анкета)</a:t>
            </a:r>
          </a:p>
          <a:p>
            <a:pPr>
              <a:lnSpc>
                <a:spcPct val="80000"/>
              </a:lnSpc>
            </a:pPr>
            <a:r>
              <a:rPr lang="sr-Cyrl-CS" sz="2800" dirty="0"/>
              <a:t>Уношење генетског приступа у психологију</a:t>
            </a:r>
          </a:p>
          <a:p>
            <a:pPr>
              <a:lnSpc>
                <a:spcPct val="80000"/>
              </a:lnSpc>
            </a:pPr>
            <a:r>
              <a:rPr lang="sr-Cyrl-CS" sz="2800" dirty="0"/>
              <a:t>У Београду 1906. год. основано Друштво за проучавање детета (Паја Радосављевић)</a:t>
            </a:r>
            <a:endParaRPr lang="en-US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4523-F867-465E-9C6B-0DD86477F448}" type="slidenum">
              <a:rPr lang="en-US"/>
              <a:pPr/>
              <a:t>13</a:t>
            </a:fld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r-Cyrl-CS" dirty="0">
                <a:solidFill>
                  <a:srgbClr val="0070C0"/>
                </a:solidFill>
              </a:rPr>
              <a:t>Алфред Бине и ментално тестирање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sr-Cyrl-CS" sz="1900" dirty="0"/>
          </a:p>
          <a:p>
            <a:pPr>
              <a:lnSpc>
                <a:spcPct val="80000"/>
              </a:lnSpc>
            </a:pPr>
            <a:r>
              <a:rPr lang="sr-Cyrl-CS" sz="2000" dirty="0"/>
              <a:t>Појава менталних тестова условљена практичним разлозима – потребом за стручним и објективним одвајањем деце која због сметњи у развоју не могу потпуно самостално да похађају стандардни програм основне школе</a:t>
            </a:r>
          </a:p>
          <a:p>
            <a:pPr>
              <a:lnSpc>
                <a:spcPct val="80000"/>
              </a:lnSpc>
            </a:pPr>
            <a:r>
              <a:rPr lang="sr-Cyrl-CS" sz="2000" dirty="0"/>
              <a:t>Бине и Симон, на захтев француског Министарства просвете, конструисали су </a:t>
            </a:r>
            <a:r>
              <a:rPr lang="sr-Cyrl-CS" sz="2000" dirty="0">
                <a:solidFill>
                  <a:srgbClr val="0070C0"/>
                </a:solidFill>
              </a:rPr>
              <a:t>1905. год. први тест интелигенције</a:t>
            </a:r>
          </a:p>
          <a:p>
            <a:pPr>
              <a:lnSpc>
                <a:spcPct val="80000"/>
              </a:lnSpc>
            </a:pPr>
            <a:r>
              <a:rPr lang="sr-Cyrl-CS" sz="2000" dirty="0"/>
              <a:t>Сврха овог теста је била да се идентификују деца која могу да похађају редовну основну школу и она која не могу</a:t>
            </a:r>
          </a:p>
          <a:p>
            <a:pPr>
              <a:lnSpc>
                <a:spcPct val="80000"/>
              </a:lnSpc>
            </a:pPr>
            <a:r>
              <a:rPr lang="sr-Cyrl-CS" sz="2000" dirty="0"/>
              <a:t>Код нас је Борислав Стевановић прву ревизију Бине-Симонове скале извршио 1934. год. </a:t>
            </a:r>
          </a:p>
          <a:p>
            <a:pPr>
              <a:lnSpc>
                <a:spcPct val="80000"/>
              </a:lnSpc>
            </a:pPr>
            <a:r>
              <a:rPr lang="sr-Cyrl-CS" sz="2000" dirty="0"/>
              <a:t>Друга ревизија Бине-Симонове скале код нас извршена је 1976. год. (Иван Ивић и сарадници)</a:t>
            </a:r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B40F2-10BA-4766-B0F0-536025D86804}" type="slidenum">
              <a:rPr lang="en-US"/>
              <a:pPr/>
              <a:t>14</a:t>
            </a:fld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CS" dirty="0">
                <a:solidFill>
                  <a:srgbClr val="0070C0"/>
                </a:solidFill>
              </a:rPr>
              <a:t>Бихејвиористичка истраживања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Cyrl-CS" sz="2400" dirty="0"/>
              <a:t>Оснивач бихејвиоризма, амерички психолог </a:t>
            </a:r>
            <a:r>
              <a:rPr lang="sr-Cyrl-CS" sz="2400" dirty="0">
                <a:solidFill>
                  <a:srgbClr val="0070C0"/>
                </a:solidFill>
              </a:rPr>
              <a:t>Џон Вотсон</a:t>
            </a:r>
            <a:r>
              <a:rPr lang="sr-Cyrl-CS" sz="2400" dirty="0"/>
              <a:t> (1917) вршио је експеримантална испитивања деце - емоционално условљавање деце</a:t>
            </a:r>
          </a:p>
          <a:p>
            <a:pPr>
              <a:lnSpc>
                <a:spcPct val="90000"/>
              </a:lnSpc>
            </a:pPr>
            <a:r>
              <a:rPr lang="sr-Cyrl-CS" sz="2400" dirty="0"/>
              <a:t>Дао је допринос налажењењу начина за отклањање неких емоционалних поремећаја деце (ирационалних страхова)</a:t>
            </a:r>
          </a:p>
          <a:p>
            <a:pPr>
              <a:lnSpc>
                <a:spcPct val="90000"/>
              </a:lnSpc>
            </a:pPr>
            <a:r>
              <a:rPr lang="sr-Cyrl-CS" sz="2400" dirty="0"/>
              <a:t>Омогућио је развој бихејвиоралне психотерапије (систематска десензитизација, разусловљавање)</a:t>
            </a:r>
          </a:p>
          <a:p>
            <a:pPr>
              <a:lnSpc>
                <a:spcPct val="90000"/>
              </a:lnSpc>
            </a:pPr>
            <a:r>
              <a:rPr lang="sr-Cyrl-CS" sz="2400" dirty="0"/>
              <a:t>Веровао је у свемогућност васпитања деце </a:t>
            </a:r>
          </a:p>
          <a:p>
            <a:pPr lvl="1">
              <a:lnSpc>
                <a:spcPct val="90000"/>
              </a:lnSpc>
            </a:pPr>
            <a:endParaRPr lang="en-US" sz="20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F9008-8EA5-4AB3-829D-4053D0E47AC4}" type="slidenum">
              <a:rPr lang="en-US"/>
              <a:pPr/>
              <a:t>15</a:t>
            </a:fld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CS" dirty="0">
                <a:solidFill>
                  <a:srgbClr val="0070C0"/>
                </a:solidFill>
              </a:rPr>
              <a:t>Утицај психоанализе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Cyrl-CS" sz="2800" dirty="0">
                <a:solidFill>
                  <a:schemeClr val="tx2"/>
                </a:solidFill>
              </a:rPr>
              <a:t>Сигмунд Фројд</a:t>
            </a:r>
            <a:r>
              <a:rPr lang="sr-Cyrl-CS" sz="2800" dirty="0"/>
              <a:t>, оснивач психоанализе, проучавајући узроке психичких тегоба код одраслих особа, тврдио је да се они налазе у траумама из детињства</a:t>
            </a:r>
          </a:p>
          <a:p>
            <a:pPr>
              <a:lnSpc>
                <a:spcPct val="90000"/>
              </a:lnSpc>
            </a:pPr>
            <a:r>
              <a:rPr lang="sr-Cyrl-CS" sz="2800" i="1" dirty="0" smtClean="0">
                <a:solidFill>
                  <a:srgbClr val="0070C0"/>
                </a:solidFill>
              </a:rPr>
              <a:t>Дете </a:t>
            </a:r>
            <a:r>
              <a:rPr lang="sr-Cyrl-CS" sz="2800" i="1" dirty="0">
                <a:solidFill>
                  <a:srgbClr val="0070C0"/>
                </a:solidFill>
              </a:rPr>
              <a:t>је отац </a:t>
            </a:r>
            <a:r>
              <a:rPr lang="sr-Cyrl-CS" sz="2800" i="1" dirty="0" smtClean="0">
                <a:solidFill>
                  <a:srgbClr val="0070C0"/>
                </a:solidFill>
              </a:rPr>
              <a:t>човека</a:t>
            </a:r>
            <a:endParaRPr lang="sr-Cyrl-CS" sz="2800" i="1" dirty="0">
              <a:solidFill>
                <a:srgbClr val="0070C0"/>
              </a:solidFill>
            </a:endParaRPr>
          </a:p>
          <a:p>
            <a:pPr>
              <a:lnSpc>
                <a:spcPct val="90000"/>
              </a:lnSpc>
            </a:pPr>
            <a:r>
              <a:rPr lang="sr-Cyrl-CS" sz="2800" dirty="0"/>
              <a:t>Фројдове сараднице – његова кћерка Ана Фројд и Меланија Клајн су радиле директно са децом и примењивале психоаналитички приступ и терапију путем дечје игре</a:t>
            </a:r>
            <a:endParaRPr lang="en-US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F9E3A-8F90-4A17-A54F-82DAC94CEF19}" type="slidenum">
              <a:rPr lang="en-US"/>
              <a:pPr/>
              <a:t>16</a:t>
            </a:fld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r-Cyrl-CS"/>
              <a:t>Изучавање когнитивног развоја деце</a:t>
            </a:r>
            <a:endParaRPr lang="en-US"/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Cyrl-CS" sz="2400" dirty="0">
                <a:solidFill>
                  <a:srgbClr val="0070C0"/>
                </a:solidFill>
              </a:rPr>
              <a:t>Жан Пијаже</a:t>
            </a:r>
            <a:r>
              <a:rPr lang="sr-Cyrl-CS" sz="2400" dirty="0"/>
              <a:t>, швајцарски психолог, сматрао је да је сазнајни развој производ интеракције, међусобног дејства структуре организма и захтева средине</a:t>
            </a:r>
          </a:p>
          <a:p>
            <a:pPr>
              <a:lnSpc>
                <a:spcPct val="90000"/>
              </a:lnSpc>
            </a:pPr>
            <a:r>
              <a:rPr lang="sr-Cyrl-CS" sz="2400" dirty="0"/>
              <a:t>Пијажеови радови иницирају бројна истраживања и доводе до многих нових сазнања</a:t>
            </a:r>
          </a:p>
          <a:p>
            <a:pPr>
              <a:lnSpc>
                <a:spcPct val="90000"/>
              </a:lnSpc>
            </a:pPr>
            <a:r>
              <a:rPr lang="sr-Cyrl-CS" sz="2400" dirty="0"/>
              <a:t>Резултати тога су практичне примене у предшколском и школском развоју деце</a:t>
            </a:r>
          </a:p>
          <a:p>
            <a:pPr>
              <a:lnSpc>
                <a:spcPct val="90000"/>
              </a:lnSpc>
            </a:pPr>
            <a:r>
              <a:rPr lang="sr-Cyrl-CS" sz="2400" dirty="0"/>
              <a:t>Реакције на на Пијажеову теорију:</a:t>
            </a:r>
          </a:p>
          <a:p>
            <a:pPr lvl="1">
              <a:lnSpc>
                <a:spcPct val="90000"/>
              </a:lnSpc>
            </a:pPr>
            <a:r>
              <a:rPr lang="sr-Cyrl-CS" sz="2000" dirty="0">
                <a:solidFill>
                  <a:srgbClr val="0070C0"/>
                </a:solidFill>
              </a:rPr>
              <a:t>Теорија културног развоја – Лав Виготски</a:t>
            </a:r>
          </a:p>
          <a:p>
            <a:pPr lvl="1">
              <a:lnSpc>
                <a:spcPct val="90000"/>
              </a:lnSpc>
            </a:pPr>
            <a:r>
              <a:rPr lang="sr-Cyrl-CS" sz="2000" dirty="0">
                <a:solidFill>
                  <a:srgbClr val="7030A0"/>
                </a:solidFill>
              </a:rPr>
              <a:t>Структурализам Џерома Брунера</a:t>
            </a:r>
            <a:endParaRPr lang="en-US" sz="2000" dirty="0">
              <a:solidFill>
                <a:srgbClr val="7030A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206AE-CD6B-40CE-B929-BA7C8C21B8C1}" type="slidenum">
              <a:rPr lang="en-US"/>
              <a:pPr/>
              <a:t>17</a:t>
            </a:fld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CS" dirty="0">
                <a:solidFill>
                  <a:srgbClr val="0070C0"/>
                </a:solidFill>
              </a:rPr>
              <a:t>Еколошка </a:t>
            </a:r>
            <a:r>
              <a:rPr lang="sr-Cyrl-CS" dirty="0" smtClean="0">
                <a:solidFill>
                  <a:srgbClr val="0070C0"/>
                </a:solidFill>
              </a:rPr>
              <a:t>развојна </a:t>
            </a:r>
            <a:r>
              <a:rPr lang="sr-Cyrl-CS" dirty="0">
                <a:solidFill>
                  <a:srgbClr val="0070C0"/>
                </a:solidFill>
              </a:rPr>
              <a:t>психологија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Cyrl-CS" sz="2400" dirty="0"/>
              <a:t>Проучавање развоја деце зависно од утицаја природне средине</a:t>
            </a:r>
          </a:p>
          <a:p>
            <a:pPr>
              <a:lnSpc>
                <a:spcPct val="90000"/>
              </a:lnSpc>
            </a:pPr>
            <a:r>
              <a:rPr lang="sr-Cyrl-CS" sz="2400" dirty="0"/>
              <a:t>Најзначајнија варијанта еколошког приступа у дечјој психологији се везује за Урија Бронфербренера</a:t>
            </a:r>
          </a:p>
          <a:p>
            <a:pPr>
              <a:lnSpc>
                <a:spcPct val="90000"/>
              </a:lnSpc>
            </a:pPr>
            <a:r>
              <a:rPr lang="sr-Cyrl-CS" sz="2400" dirty="0"/>
              <a:t>У дечјој, еколошкој психологији, под средином се подразумева претежно друштвена средина</a:t>
            </a:r>
          </a:p>
          <a:p>
            <a:pPr>
              <a:lnSpc>
                <a:spcPct val="90000"/>
              </a:lnSpc>
            </a:pPr>
            <a:r>
              <a:rPr lang="sr-Cyrl-CS" sz="2400" dirty="0"/>
              <a:t>Многа важна теоријска и методолошка питања из области еколошке дечје психологије још увек су отворена, као на пример, питање односа средине и развоја појединца</a:t>
            </a:r>
            <a:endParaRPr lang="en-US" sz="24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78506-A85B-4246-8D67-5356E68CF4F1}" type="slidenum">
              <a:rPr lang="en-US"/>
              <a:pPr/>
              <a:t>18</a:t>
            </a:fld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r-Cyrl-CS"/>
              <a:t>Отворена питања или дилеме дечје психологије</a:t>
            </a:r>
            <a:endParaRPr lang="en-US"/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371600"/>
            <a:ext cx="8229600" cy="4495800"/>
          </a:xfrm>
          <a:solidFill>
            <a:srgbClr val="FFFF66"/>
          </a:solidFill>
        </p:spPr>
        <p:txBody>
          <a:bodyPr/>
          <a:lstStyle/>
          <a:p>
            <a:pPr>
              <a:lnSpc>
                <a:spcPct val="80000"/>
              </a:lnSpc>
            </a:pPr>
            <a:r>
              <a:rPr lang="sr-Cyrl-CS" sz="2000" dirty="0">
                <a:solidFill>
                  <a:srgbClr val="0070C0"/>
                </a:solidFill>
              </a:rPr>
              <a:t>Дете као минијатурни одрасли или дете као биће квалитативно различито од одрасле особе?</a:t>
            </a:r>
          </a:p>
          <a:p>
            <a:pPr>
              <a:lnSpc>
                <a:spcPct val="80000"/>
              </a:lnSpc>
            </a:pPr>
            <a:r>
              <a:rPr lang="sr-Cyrl-CS" sz="2000" dirty="0"/>
              <a:t>Дете као бесконфликтно биће насупрот детету растрзаном унутрашњим конфликтима?</a:t>
            </a:r>
          </a:p>
          <a:p>
            <a:pPr>
              <a:lnSpc>
                <a:spcPct val="80000"/>
              </a:lnSpc>
            </a:pPr>
            <a:r>
              <a:rPr lang="sr-Cyrl-CS" sz="2000" dirty="0">
                <a:solidFill>
                  <a:srgbClr val="0070C0"/>
                </a:solidFill>
              </a:rPr>
              <a:t>Дете као биће које је по својој исконској природи добро и као биће које је по природи </a:t>
            </a:r>
            <a:r>
              <a:rPr lang="sr-Cyrl-CS" sz="2000" dirty="0" smtClean="0">
                <a:solidFill>
                  <a:srgbClr val="0070C0"/>
                </a:solidFill>
              </a:rPr>
              <a:t>лоше?</a:t>
            </a:r>
            <a:endParaRPr lang="sr-Cyrl-CS" sz="2000" dirty="0">
              <a:solidFill>
                <a:srgbClr val="0070C0"/>
              </a:solidFill>
            </a:endParaRPr>
          </a:p>
          <a:p>
            <a:pPr>
              <a:lnSpc>
                <a:spcPct val="80000"/>
              </a:lnSpc>
            </a:pPr>
            <a:r>
              <a:rPr lang="sr-Cyrl-CS" sz="2000" dirty="0"/>
              <a:t>Беспомоћно биће и биће које већ има урођених компетенција?</a:t>
            </a:r>
          </a:p>
          <a:p>
            <a:pPr>
              <a:lnSpc>
                <a:spcPct val="80000"/>
              </a:lnSpc>
            </a:pPr>
            <a:r>
              <a:rPr lang="sr-Cyrl-CS" sz="2000" dirty="0">
                <a:solidFill>
                  <a:srgbClr val="0070C0"/>
                </a:solidFill>
              </a:rPr>
              <a:t>Чедно, асексуално биће и б</a:t>
            </a:r>
            <a:r>
              <a:rPr lang="sr-Cyrl-CS" sz="2000" dirty="0"/>
              <a:t>иће које је сексуално (инфантилна сексуалност)?</a:t>
            </a:r>
          </a:p>
          <a:p>
            <a:pPr>
              <a:lnSpc>
                <a:spcPct val="80000"/>
              </a:lnSpc>
            </a:pPr>
            <a:r>
              <a:rPr lang="sr-Cyrl-CS" sz="2000" dirty="0"/>
              <a:t>Асоцијално и егоцентрично биће и биће које је просоцијално (јер живи у друштву без ког не би могло да опстане)?</a:t>
            </a:r>
          </a:p>
          <a:p>
            <a:pPr>
              <a:lnSpc>
                <a:spcPct val="80000"/>
              </a:lnSpc>
            </a:pPr>
            <a:r>
              <a:rPr lang="sr-Cyrl-CS" sz="2000" dirty="0">
                <a:solidFill>
                  <a:srgbClr val="0070C0"/>
                </a:solidFill>
              </a:rPr>
              <a:t>Дете као биолошки организам, дете као мислилац, ученик, активно биће итд. (на пример, дете сада и дете као будући потенцијал)? </a:t>
            </a:r>
            <a:endParaRPr lang="en-US" sz="2000" dirty="0">
              <a:solidFill>
                <a:srgbClr val="0070C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16178-C4E0-43AE-B05B-0D00ACDB0333}" type="slidenum">
              <a:rPr lang="en-US"/>
              <a:pPr/>
              <a:t>19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3600" dirty="0" smtClean="0">
                <a:solidFill>
                  <a:srgbClr val="002060"/>
                </a:solidFill>
              </a:rPr>
              <a:t>Шта је Развојна психологија?</a:t>
            </a:r>
            <a:endParaRPr lang="en-US" sz="3600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981200"/>
            <a:ext cx="8421688" cy="4151313"/>
          </a:xfrm>
        </p:spPr>
        <p:txBody>
          <a:bodyPr>
            <a:normAutofit lnSpcReduction="10000"/>
          </a:bodyPr>
          <a:lstStyle/>
          <a:p>
            <a:r>
              <a:rPr lang="sr-Cyrl-RS" sz="2000" dirty="0" smtClean="0"/>
              <a:t>Развојна психологија је научна област која проучава како и зашто се људска бића мењају у току живота </a:t>
            </a:r>
          </a:p>
          <a:p>
            <a:r>
              <a:rPr lang="sr-Cyrl-RS" sz="2000" dirty="0" smtClean="0"/>
              <a:t>Ова област психологије се највише бави децом, али је током свог развоја се проширила тако да укључује и развој одраслих и старијих и целокупна животни циклус </a:t>
            </a:r>
          </a:p>
          <a:p>
            <a:r>
              <a:rPr lang="sr-Cyrl-RS" sz="2000" dirty="0" smtClean="0"/>
              <a:t>Ова област психологије испитује промене у</a:t>
            </a:r>
            <a:r>
              <a:rPr lang="en-US" sz="2000" dirty="0" smtClean="0"/>
              <a:t>: </a:t>
            </a:r>
            <a:endParaRPr lang="sr-Cyrl-RS" sz="2000" dirty="0" smtClean="0"/>
          </a:p>
          <a:p>
            <a:pPr lvl="1"/>
            <a:r>
              <a:rPr lang="sr-Cyrl-RS" sz="1600" dirty="0" smtClean="0"/>
              <a:t>Психофизичком развоју</a:t>
            </a:r>
          </a:p>
          <a:p>
            <a:pPr lvl="1"/>
            <a:r>
              <a:rPr lang="sr-Cyrl-RS" sz="1600" dirty="0" smtClean="0"/>
              <a:t>Когнитивном развоју</a:t>
            </a:r>
          </a:p>
          <a:p>
            <a:pPr lvl="1"/>
            <a:r>
              <a:rPr lang="sr-Cyrl-RS" sz="1600" dirty="0" smtClean="0"/>
              <a:t>Социоеемоционалном рзавоју</a:t>
            </a:r>
          </a:p>
          <a:p>
            <a:r>
              <a:rPr lang="sr-Cyrl-RS" sz="2000" dirty="0" smtClean="0"/>
              <a:t>У оквиру ових дименѕија су различите области промена које укључују: </a:t>
            </a:r>
            <a:r>
              <a:rPr lang="en-US" sz="2000" dirty="0" smtClean="0"/>
              <a:t> </a:t>
            </a:r>
            <a:r>
              <a:rPr lang="sr-Cyrl-RS" sz="2000" dirty="0" smtClean="0"/>
              <a:t>моторне вештине, </a:t>
            </a:r>
            <a:r>
              <a:rPr lang="en-US" sz="2000" dirty="0" smtClean="0"/>
              <a:t> </a:t>
            </a:r>
            <a:r>
              <a:rPr lang="sr-Cyrl-RS" sz="2000" dirty="0" smtClean="0"/>
              <a:t>развој морала</a:t>
            </a:r>
            <a:r>
              <a:rPr lang="en-US" sz="2000" dirty="0" smtClean="0"/>
              <a:t>, </a:t>
            </a:r>
            <a:r>
              <a:rPr lang="sr-Cyrl-RS" sz="2000" dirty="0" smtClean="0"/>
              <a:t>развој језика</a:t>
            </a:r>
            <a:r>
              <a:rPr lang="en-US" sz="2000" dirty="0" smtClean="0"/>
              <a:t>, </a:t>
            </a:r>
            <a:r>
              <a:rPr lang="sr-Cyrl-RS" sz="2000" dirty="0" smtClean="0"/>
              <a:t>промене социјалног понашања</a:t>
            </a:r>
            <a:r>
              <a:rPr lang="en-US" sz="2000" dirty="0" smtClean="0"/>
              <a:t>, </a:t>
            </a:r>
            <a:r>
              <a:rPr lang="sr-Cyrl-RS" sz="2000" dirty="0" smtClean="0"/>
              <a:t>личност</a:t>
            </a:r>
            <a:r>
              <a:rPr lang="en-US" sz="2000" dirty="0" smtClean="0"/>
              <a:t>, </a:t>
            </a:r>
            <a:r>
              <a:rPr lang="sr-Cyrl-RS" sz="2000" dirty="0" smtClean="0"/>
              <a:t>емоционални развој</a:t>
            </a:r>
            <a:r>
              <a:rPr lang="en-US" sz="2000" dirty="0" smtClean="0"/>
              <a:t>, </a:t>
            </a:r>
            <a:r>
              <a:rPr lang="sr-Cyrl-RS" sz="2000" dirty="0" smtClean="0"/>
              <a:t>формирање идентитета итд. </a:t>
            </a:r>
            <a:r>
              <a:rPr lang="en-US" sz="2000" dirty="0" smtClean="0"/>
              <a:t> </a:t>
            </a:r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97D95-C772-43EA-B6AA-A76E528EF797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4400" dirty="0" smtClean="0">
                <a:solidFill>
                  <a:srgbClr val="002060"/>
                </a:solidFill>
              </a:rPr>
              <a:t>Шта је Развојна психологија?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sz="2400" dirty="0" smtClean="0"/>
              <a:t>Развојна психологија испитује утицај сазревања и учења на процес развоја личности у току времена</a:t>
            </a:r>
          </a:p>
          <a:p>
            <a:r>
              <a:rPr lang="sr-Cyrl-RS" sz="2400" dirty="0" smtClean="0"/>
              <a:t>Развојна психологија укључује широк обим различитих области изучавања, као што су: педагошка психологија, дечја психопатологија, форензичка развојна психологија, когнитивна психологија, еколошка психологија итд.</a:t>
            </a:r>
          </a:p>
          <a:p>
            <a:r>
              <a:rPr lang="sr-Cyrl-RS" sz="2400" dirty="0" smtClean="0"/>
              <a:t>Ова област проучава: </a:t>
            </a:r>
            <a:r>
              <a:rPr lang="en-US" sz="2400" dirty="0" smtClean="0"/>
              <a:t> </a:t>
            </a:r>
            <a:endParaRPr lang="sr-Cyrl-RS" sz="2400" dirty="0" smtClean="0"/>
          </a:p>
          <a:p>
            <a:pPr lvl="1">
              <a:lnSpc>
                <a:spcPct val="90000"/>
              </a:lnSpc>
            </a:pPr>
            <a:r>
              <a:rPr lang="sr-Cyrl-CS" dirty="0" smtClean="0"/>
              <a:t>Промене у ускуству и понашању</a:t>
            </a:r>
          </a:p>
          <a:p>
            <a:pPr lvl="1">
              <a:lnSpc>
                <a:spcPct val="90000"/>
              </a:lnSpc>
            </a:pPr>
            <a:r>
              <a:rPr lang="sr-Cyrl-CS" dirty="0" smtClean="0"/>
              <a:t>Факторе који доводе до тих промена</a:t>
            </a:r>
            <a:endParaRPr lang="en-US" dirty="0" smtClean="0"/>
          </a:p>
          <a:p>
            <a:pPr>
              <a:buNone/>
            </a:pPr>
            <a:endParaRPr lang="en-US" sz="2000" dirty="0" smtClean="0"/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97D95-C772-43EA-B6AA-A76E528EF797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r-Cyrl-CS" sz="3600" dirty="0"/>
              <a:t>Основна питања која поставља </a:t>
            </a:r>
            <a:r>
              <a:rPr lang="sr-Cyrl-CS" sz="3600" dirty="0" smtClean="0"/>
              <a:t>Развојна психологија</a:t>
            </a:r>
            <a:endParaRPr lang="en-US" sz="3600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sr-Cyrl-CS" dirty="0" smtClean="0"/>
          </a:p>
          <a:p>
            <a:pPr>
              <a:lnSpc>
                <a:spcPct val="90000"/>
              </a:lnSpc>
            </a:pPr>
            <a:r>
              <a:rPr lang="sr-Cyrl-CS" dirty="0" smtClean="0">
                <a:solidFill>
                  <a:srgbClr val="002060"/>
                </a:solidFill>
              </a:rPr>
              <a:t>ШТА</a:t>
            </a:r>
            <a:r>
              <a:rPr lang="sr-Cyrl-CS" dirty="0">
                <a:solidFill>
                  <a:srgbClr val="002060"/>
                </a:solidFill>
              </a:rPr>
              <a:t>?</a:t>
            </a:r>
          </a:p>
          <a:p>
            <a:pPr lvl="1">
              <a:lnSpc>
                <a:spcPct val="90000"/>
              </a:lnSpc>
            </a:pPr>
            <a:r>
              <a:rPr lang="sr-Cyrl-CS" dirty="0"/>
              <a:t>Одговор: опис неке појаве</a:t>
            </a:r>
          </a:p>
          <a:p>
            <a:pPr>
              <a:lnSpc>
                <a:spcPct val="90000"/>
              </a:lnSpc>
            </a:pPr>
            <a:r>
              <a:rPr lang="sr-Cyrl-CS" dirty="0">
                <a:solidFill>
                  <a:srgbClr val="002060"/>
                </a:solidFill>
              </a:rPr>
              <a:t>КАКО?</a:t>
            </a:r>
          </a:p>
          <a:p>
            <a:pPr lvl="1">
              <a:lnSpc>
                <a:spcPct val="90000"/>
              </a:lnSpc>
            </a:pPr>
            <a:r>
              <a:rPr lang="sr-Cyrl-CS" dirty="0"/>
              <a:t>Одговор: начин одвијања проучаване појаве</a:t>
            </a:r>
          </a:p>
          <a:p>
            <a:pPr>
              <a:lnSpc>
                <a:spcPct val="90000"/>
              </a:lnSpc>
            </a:pPr>
            <a:r>
              <a:rPr lang="sr-Cyrl-CS" dirty="0">
                <a:solidFill>
                  <a:srgbClr val="002060"/>
                </a:solidFill>
              </a:rPr>
              <a:t>ЗАШТО?</a:t>
            </a:r>
          </a:p>
          <a:p>
            <a:pPr lvl="1">
              <a:lnSpc>
                <a:spcPct val="90000"/>
              </a:lnSpc>
            </a:pPr>
            <a:r>
              <a:rPr lang="sr-Cyrl-CS" dirty="0"/>
              <a:t>Одговор: узроци одвијања појаве баш на тај утврђени, одређени начин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A405-74CE-41A4-B3AF-B253B41B37AC}" type="slidenum">
              <a:rPr lang="en-US"/>
              <a:pPr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CS"/>
              <a:t>Појам развоја (1)</a:t>
            </a: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sr-Cyrl-CS">
                <a:solidFill>
                  <a:schemeClr val="folHlink"/>
                </a:solidFill>
              </a:rPr>
              <a:t>Развој</a:t>
            </a:r>
            <a:r>
              <a:rPr lang="sr-Cyrl-CS"/>
              <a:t> је процес појаве нових структура (облици понашања, искуства, емоције , способности) и њихова интеграција са старим структурама, што омогућава да појединац –дете функционише на нов, савршенији и успешнији начин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DDE82-FCC3-4E25-8D7E-79FE31F46507}" type="slidenum">
              <a:rPr lang="en-US"/>
              <a:pPr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CS"/>
              <a:t>Појам развоја (2)</a:t>
            </a: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sr-Cyrl-CS"/>
          </a:p>
          <a:p>
            <a:r>
              <a:rPr lang="sr-Cyrl-CS"/>
              <a:t>Развој није праволинијска промена</a:t>
            </a:r>
          </a:p>
          <a:p>
            <a:r>
              <a:rPr lang="sr-Cyrl-CS"/>
              <a:t>Не развијају се све психичке функције равномерно</a:t>
            </a:r>
          </a:p>
          <a:p>
            <a:r>
              <a:rPr lang="sr-Cyrl-CS"/>
              <a:t>Раст је само услов развоја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4C3F5-F1C3-4FD0-83A7-18BA69A68881}" type="slidenum">
              <a:rPr lang="en-US"/>
              <a:pPr/>
              <a:t>6</a:t>
            </a:fld>
            <a:endParaRPr lang="en-US"/>
          </a:p>
        </p:txBody>
      </p:sp>
      <p:pic>
        <p:nvPicPr>
          <p:cNvPr id="9220" name="Picture 4" descr="20090329Rod_soc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1200" y="4800600"/>
            <a:ext cx="2362200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r-Cyrl-CS"/>
              <a:t>Историјат односа према деци и младима (1)</a:t>
            </a:r>
            <a:endParaRPr 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sr-Cyrl-CS" sz="2800">
                <a:solidFill>
                  <a:schemeClr val="hlink"/>
                </a:solidFill>
              </a:rPr>
              <a:t>Доба првобитне заједнице</a:t>
            </a:r>
          </a:p>
          <a:p>
            <a:pPr lvl="1">
              <a:lnSpc>
                <a:spcPct val="80000"/>
              </a:lnSpc>
            </a:pPr>
            <a:r>
              <a:rPr lang="sr-Cyrl-CS" sz="2400"/>
              <a:t>Прагматична оријентација – настојање да се деца оспособе за лов, риболов, сточарство, заштиту племена и породице</a:t>
            </a:r>
          </a:p>
          <a:p>
            <a:pPr lvl="1">
              <a:lnSpc>
                <a:spcPct val="80000"/>
              </a:lnSpc>
            </a:pPr>
            <a:r>
              <a:rPr lang="sr-Cyrl-CS" sz="2400"/>
              <a:t>Суров однос према слабој и болесној деци</a:t>
            </a:r>
          </a:p>
          <a:p>
            <a:pPr>
              <a:lnSpc>
                <a:spcPct val="80000"/>
              </a:lnSpc>
            </a:pPr>
            <a:r>
              <a:rPr lang="sr-Cyrl-CS" sz="2800">
                <a:solidFill>
                  <a:schemeClr val="hlink"/>
                </a:solidFill>
              </a:rPr>
              <a:t>Период антике</a:t>
            </a:r>
          </a:p>
          <a:p>
            <a:pPr lvl="1">
              <a:lnSpc>
                <a:spcPct val="80000"/>
              </a:lnSpc>
            </a:pPr>
            <a:r>
              <a:rPr lang="sr-Cyrl-CS" sz="2400"/>
              <a:t>Интересовање за дете се усмерава првенствено на специфичне друштвене потребе</a:t>
            </a:r>
          </a:p>
          <a:p>
            <a:pPr lvl="1">
              <a:lnSpc>
                <a:spcPct val="80000"/>
              </a:lnSpc>
            </a:pPr>
            <a:r>
              <a:rPr lang="sr-Cyrl-CS" sz="2400"/>
              <a:t>Ставови о деци су резултат умовања учених људи - филозофа</a:t>
            </a:r>
          </a:p>
          <a:p>
            <a:pPr>
              <a:lnSpc>
                <a:spcPct val="80000"/>
              </a:lnSpc>
            </a:pPr>
            <a:endParaRPr lang="en-US" sz="28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DFDFE-FC88-4FA8-9593-FDEC5A0AF62A}" type="slidenum">
              <a:rPr lang="en-US"/>
              <a:pPr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r-Cyrl-CS"/>
              <a:t>Историјат односа према деци и младима (2)</a:t>
            </a:r>
            <a:endParaRPr 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sr-Cyrl-CS">
                <a:solidFill>
                  <a:schemeClr val="hlink"/>
                </a:solidFill>
              </a:rPr>
              <a:t>Средњи век</a:t>
            </a:r>
          </a:p>
          <a:p>
            <a:pPr lvl="1"/>
            <a:r>
              <a:rPr lang="sr-Cyrl-CS"/>
              <a:t>Дете се сматра “човеком у малом” (хомункулус) – нема посебног интересовања за проучавање детета</a:t>
            </a:r>
          </a:p>
          <a:p>
            <a:pPr lvl="1"/>
            <a:r>
              <a:rPr lang="sr-Cyrl-CS"/>
              <a:t>Искорењивање нежељених појава код детета – строги васпитни поступци</a:t>
            </a:r>
          </a:p>
          <a:p>
            <a:pPr lvl="1"/>
            <a:r>
              <a:rPr lang="sr-Cyrl-CS"/>
              <a:t>Строго физичко кажњавање</a:t>
            </a:r>
          </a:p>
          <a:p>
            <a:pPr lvl="1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5C4BC-815F-40A9-A8CE-5AD61FFACF12}" type="slidenum">
              <a:rPr lang="en-US"/>
              <a:pPr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r-Cyrl-CS"/>
              <a:t>Историјат односа према деци и младима (3)</a:t>
            </a:r>
            <a:endParaRPr lang="en-US"/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sr-Cyrl-CS" sz="2800">
                <a:solidFill>
                  <a:schemeClr val="hlink"/>
                </a:solidFill>
              </a:rPr>
              <a:t>Доба ренесансе</a:t>
            </a:r>
          </a:p>
          <a:p>
            <a:pPr lvl="1"/>
            <a:r>
              <a:rPr lang="sr-Cyrl-CS" sz="2400"/>
              <a:t>Хуманије интересовање за и однос према детету</a:t>
            </a:r>
          </a:p>
          <a:p>
            <a:pPr lvl="1"/>
            <a:r>
              <a:rPr lang="sr-Cyrl-CS" sz="2400"/>
              <a:t>Нема научног истраживања детета</a:t>
            </a:r>
          </a:p>
          <a:p>
            <a:pPr lvl="1"/>
            <a:r>
              <a:rPr lang="sr-Cyrl-CS" sz="2400"/>
              <a:t>Тумачења да се дете квалитативно разликује од одраслих</a:t>
            </a:r>
          </a:p>
          <a:p>
            <a:pPr lvl="1"/>
            <a:r>
              <a:rPr lang="sr-Cyrl-CS" sz="2400"/>
              <a:t>У </a:t>
            </a:r>
            <a:r>
              <a:rPr lang="en-US" sz="2400"/>
              <a:t>XVII, XVIII </a:t>
            </a:r>
            <a:r>
              <a:rPr lang="sr-Cyrl-CS" sz="2400"/>
              <a:t>и </a:t>
            </a:r>
            <a:r>
              <a:rPr lang="en-US" sz="2400"/>
              <a:t>XIX</a:t>
            </a:r>
            <a:r>
              <a:rPr lang="sr-Cyrl-CS" sz="2400"/>
              <a:t> појављује се већи број мислилаца и практичара чија схватања о детету доприносе каснијем формирању Дечје психологије као науке</a:t>
            </a:r>
            <a:endParaRPr lang="en-US" sz="24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C8A68-FA3D-44AC-9D0D-920B80F5DAA5}" type="slidenum">
              <a:rPr lang="en-US"/>
              <a:pPr/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418</TotalTime>
  <Words>1120</Words>
  <Application>Microsoft Office PowerPoint</Application>
  <PresentationFormat>On-screen Show (4:3)</PresentationFormat>
  <Paragraphs>131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ШТА ЈЕ РАЗВОЈНА ПСИХОЛОГИЈА</vt:lpstr>
      <vt:lpstr>Шта је Развојна психологија?</vt:lpstr>
      <vt:lpstr>Шта је Развојна психологија?</vt:lpstr>
      <vt:lpstr>Основна питања која поставља Развојна психологија</vt:lpstr>
      <vt:lpstr>Појам развоја (1)</vt:lpstr>
      <vt:lpstr>Појам развоја (2)</vt:lpstr>
      <vt:lpstr>Историјат односа према деци и младима (1)</vt:lpstr>
      <vt:lpstr>Историјат односа према деци и младима (2)</vt:lpstr>
      <vt:lpstr>Историјат односа према деци и младима (3)</vt:lpstr>
      <vt:lpstr>Историјат односа према деци и младима (4)</vt:lpstr>
      <vt:lpstr>Биографске студије детета – почеци настајања научног периода у Развојној психологији</vt:lpstr>
      <vt:lpstr>Даљи развој Развојне психологије</vt:lpstr>
      <vt:lpstr>Покрет за изучавање детета</vt:lpstr>
      <vt:lpstr>Алфред Бине и ментално тестирање</vt:lpstr>
      <vt:lpstr>Бихејвиористичка истраживања</vt:lpstr>
      <vt:lpstr>Утицај психоанализе</vt:lpstr>
      <vt:lpstr>Изучавање когнитивног развоја деце</vt:lpstr>
      <vt:lpstr>Еколошка развојна психологија</vt:lpstr>
      <vt:lpstr>Отворена питања или дилеме дечје психологије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Branka</dc:creator>
  <cp:lastModifiedBy>Branka</cp:lastModifiedBy>
  <cp:revision>148</cp:revision>
  <dcterms:created xsi:type="dcterms:W3CDTF">2009-02-21T16:07:18Z</dcterms:created>
  <dcterms:modified xsi:type="dcterms:W3CDTF">2018-03-03T18:15:24Z</dcterms:modified>
</cp:coreProperties>
</file>